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2be38eb63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2be38eb63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a2e3fa34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a2e3fa34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be38eb63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be38eb63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2be38eb63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2be38eb63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2be38eb63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2be38eb63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be38eb63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2be38eb63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be38eb63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be38eb63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be38eb63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2be38eb63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2be38eb63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2be38eb63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5.png"/><Relationship Id="rId5" Type="http://schemas.openxmlformats.org/officeDocument/2006/relationships/image" Target="../media/image4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3.png"/><Relationship Id="rId10" Type="http://schemas.openxmlformats.org/officeDocument/2006/relationships/image" Target="../media/image19.png"/><Relationship Id="rId9" Type="http://schemas.openxmlformats.org/officeDocument/2006/relationships/image" Target="../media/image22.png"/><Relationship Id="rId5" Type="http://schemas.openxmlformats.org/officeDocument/2006/relationships/image" Target="../media/image6.jpg"/><Relationship Id="rId6" Type="http://schemas.openxmlformats.org/officeDocument/2006/relationships/image" Target="../media/image12.jpg"/><Relationship Id="rId7" Type="http://schemas.openxmlformats.org/officeDocument/2006/relationships/image" Target="../media/image27.png"/><Relationship Id="rId8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8313" y="-867163"/>
            <a:ext cx="5147224" cy="6862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713325" y="1081000"/>
            <a:ext cx="5853805" cy="6743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Untying ancestral knots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2023700" y="-2007000"/>
            <a:ext cx="5115974" cy="914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>
            <p:ph type="title"/>
          </p:nvPr>
        </p:nvSpPr>
        <p:spPr>
          <a:xfrm>
            <a:off x="321388" y="169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B6D7A8"/>
                </a:highlight>
              </a:rPr>
              <a:t>Conclusions</a:t>
            </a:r>
            <a:endParaRPr>
              <a:highlight>
                <a:srgbClr val="B6D7A8"/>
              </a:highlight>
            </a:endParaRPr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etherlands geography map - Holland geography map (Western Europe - Europe)"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250" y="1024837"/>
            <a:ext cx="3261500" cy="37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84187"/>
            <a:ext cx="4100300" cy="32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short history of knotweed</a:t>
            </a:r>
            <a:endParaRPr/>
          </a:p>
        </p:txBody>
      </p:sp>
      <p:pic>
        <p:nvPicPr>
          <p:cNvPr descr="Asahi Maru"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867338" y="1017725"/>
            <a:ext cx="1611775" cy="9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8850" y="1992850"/>
            <a:ext cx="1910275" cy="1241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rtret uit 1875"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412000" y="3234525"/>
            <a:ext cx="1344525" cy="1607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on Siebold afgebeeld op een Japanse prent (1826)" id="66" name="Google Shape;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067475" y="3234523"/>
            <a:ext cx="1344525" cy="169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apanese knotweed – Fallopia japonica - Plant &amp; Pest Diagnostics"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2963" y="2216625"/>
            <a:ext cx="1533525" cy="20478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more complicated</a:t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1133425" y="1516850"/>
            <a:ext cx="181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Polygonum sieboldii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(Fallopia japonica)</a:t>
            </a:r>
            <a:endParaRPr i="1"/>
          </a:p>
        </p:txBody>
      </p:sp>
      <p:sp>
        <p:nvSpPr>
          <p:cNvPr id="74" name="Google Shape;74;p15"/>
          <p:cNvSpPr txBox="1"/>
          <p:nvPr/>
        </p:nvSpPr>
        <p:spPr>
          <a:xfrm>
            <a:off x="483125" y="2631575"/>
            <a:ext cx="69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Male sterile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3794775" y="1516850"/>
            <a:ext cx="19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Fallopia sachalinensis</a:t>
            </a:r>
            <a:endParaRPr i="1"/>
          </a:p>
        </p:txBody>
      </p:sp>
      <p:sp>
        <p:nvSpPr>
          <p:cNvPr id="76" name="Google Shape;76;p15"/>
          <p:cNvSpPr txBox="1"/>
          <p:nvPr/>
        </p:nvSpPr>
        <p:spPr>
          <a:xfrm>
            <a:off x="1665025" y="4348675"/>
            <a:ext cx="65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1850</a:t>
            </a:r>
            <a:endParaRPr/>
          </a:p>
        </p:txBody>
      </p:sp>
      <p:pic>
        <p:nvPicPr>
          <p:cNvPr descr="Bestand:Fallopia-sachalinensis-0708.JPG - Wikipedia"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3263" y="2383313"/>
            <a:ext cx="2157925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4432588" y="4158975"/>
            <a:ext cx="6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1870</a:t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6854950" y="1588538"/>
            <a:ext cx="168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Fallopia bohemica</a:t>
            </a:r>
            <a:endParaRPr i="1"/>
          </a:p>
        </p:txBody>
      </p:sp>
      <p:sp>
        <p:nvSpPr>
          <p:cNvPr id="80" name="Google Shape;80;p15"/>
          <p:cNvSpPr txBox="1"/>
          <p:nvPr/>
        </p:nvSpPr>
        <p:spPr>
          <a:xfrm>
            <a:off x="2952475" y="2778863"/>
            <a:ext cx="604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+</a:t>
            </a:r>
            <a:endParaRPr sz="4800"/>
          </a:p>
        </p:txBody>
      </p:sp>
      <p:sp>
        <p:nvSpPr>
          <p:cNvPr id="81" name="Google Shape;81;p15"/>
          <p:cNvSpPr/>
          <p:nvPr/>
        </p:nvSpPr>
        <p:spPr>
          <a:xfrm>
            <a:off x="6022213" y="3088763"/>
            <a:ext cx="386400" cy="303600"/>
          </a:xfrm>
          <a:prstGeom prst="rightArrow">
            <a:avLst>
              <a:gd fmla="val 50000" name="adj1"/>
              <a:gd fmla="val 51319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File:Korina 2011-05-28 Fallopia × bohemica 1.jpg - Wikimedia Commons"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9625" y="2559541"/>
            <a:ext cx="2157926" cy="143333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7246075" y="4158975"/>
            <a:ext cx="82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1980?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Knotweeds are competitive and hybrids especially so</a:t>
            </a:r>
            <a:endParaRPr/>
          </a:p>
        </p:txBody>
      </p:sp>
      <p:pic>
        <p:nvPicPr>
          <p:cNvPr descr="Allelopathy and its Role in Agriculture - GeeksforGeeks"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5200" y="1597299"/>
            <a:ext cx="5133600" cy="25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451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investigate the population of Amsterdam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Sample the population</a:t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288" y="1734337"/>
            <a:ext cx="1161999" cy="154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00" y="1711700"/>
            <a:ext cx="2990700" cy="15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8425" y="1646450"/>
            <a:ext cx="1132812" cy="151042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5669588" y="1036525"/>
            <a:ext cx="182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Isolate the DNA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6">
            <a:alphaModFix/>
          </a:blip>
          <a:srcRect b="0" l="0" r="-10047" t="-10047"/>
          <a:stretch/>
        </p:blipFill>
        <p:spPr>
          <a:xfrm>
            <a:off x="4855563" y="1482075"/>
            <a:ext cx="1248676" cy="166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4250" y="1636550"/>
            <a:ext cx="847989" cy="151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600" y="3285304"/>
            <a:ext cx="2584873" cy="144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13475" y="3285275"/>
            <a:ext cx="2562540" cy="144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86319" y="3285300"/>
            <a:ext cx="2225331" cy="14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PCR and gel electrophoresis</a:t>
            </a:r>
            <a:endParaRPr/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Polymerase chain reaction - Wikipedia"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5608399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0100" y="1152475"/>
            <a:ext cx="2912200" cy="165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0100" y="2939297"/>
            <a:ext cx="2912200" cy="1629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86"/>
            <a:ext cx="7631749" cy="382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Phylogenetic relationship</a:t>
            </a:r>
            <a:endParaRPr/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18875"/>
            <a:ext cx="2229950" cy="374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4">
            <a:alphaModFix/>
          </a:blip>
          <a:srcRect b="0" l="0" r="33333" t="0"/>
          <a:stretch/>
        </p:blipFill>
        <p:spPr>
          <a:xfrm>
            <a:off x="2700400" y="1118875"/>
            <a:ext cx="1950451" cy="37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042" y="1118873"/>
            <a:ext cx="2900625" cy="374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many hybrids in Amsterdam</a:t>
            </a:r>
            <a:endParaRPr/>
          </a:p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4"/>
            <a:ext cx="7357338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